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</p:sldMasterIdLst>
  <p:notesMasterIdLst>
    <p:notesMasterId r:id="rId36"/>
  </p:notesMasterIdLst>
  <p:sldIdLst>
    <p:sldId id="1149" r:id="rId2"/>
    <p:sldId id="1158" r:id="rId3"/>
    <p:sldId id="1159" r:id="rId4"/>
    <p:sldId id="1160" r:id="rId5"/>
    <p:sldId id="385" r:id="rId6"/>
    <p:sldId id="1163" r:id="rId7"/>
    <p:sldId id="1162" r:id="rId8"/>
    <p:sldId id="1139" r:id="rId9"/>
    <p:sldId id="1190" r:id="rId10"/>
    <p:sldId id="405" r:id="rId11"/>
    <p:sldId id="1174" r:id="rId12"/>
    <p:sldId id="1173" r:id="rId13"/>
    <p:sldId id="408" r:id="rId14"/>
    <p:sldId id="409" r:id="rId15"/>
    <p:sldId id="406" r:id="rId16"/>
    <p:sldId id="412" r:id="rId17"/>
    <p:sldId id="1175" r:id="rId18"/>
    <p:sldId id="413" r:id="rId19"/>
    <p:sldId id="1191" r:id="rId20"/>
    <p:sldId id="1150" r:id="rId21"/>
    <p:sldId id="395" r:id="rId22"/>
    <p:sldId id="1151" r:id="rId23"/>
    <p:sldId id="362" r:id="rId24"/>
    <p:sldId id="1153" r:id="rId25"/>
    <p:sldId id="383" r:id="rId26"/>
    <p:sldId id="384" r:id="rId27"/>
    <p:sldId id="1185" r:id="rId28"/>
    <p:sldId id="1186" r:id="rId29"/>
    <p:sldId id="1184" r:id="rId30"/>
    <p:sldId id="376" r:id="rId31"/>
    <p:sldId id="1187" r:id="rId32"/>
    <p:sldId id="1188" r:id="rId33"/>
    <p:sldId id="1189" r:id="rId34"/>
    <p:sldId id="1144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elvetica Neue" panose="02000503000000020004" pitchFamily="2" charset="0"/>
      <p:regular r:id="rId41"/>
      <p:bold r:id="rId42"/>
      <p:italic r:id="rId43"/>
      <p:boldItalic r:id="rId44"/>
    </p:embeddedFont>
    <p:embeddedFont>
      <p:font typeface="Helvetica Neue Light" panose="02000403000000020004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29"/>
    <a:srgbClr val="8050EA"/>
    <a:srgbClr val="5119D2"/>
    <a:srgbClr val="20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/>
    <p:restoredTop sz="92913"/>
  </p:normalViewPr>
  <p:slideViewPr>
    <p:cSldViewPr snapToGrid="0">
      <p:cViewPr varScale="1">
        <p:scale>
          <a:sx n="135" d="100"/>
          <a:sy n="135" d="100"/>
        </p:scale>
        <p:origin x="5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8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36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34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7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ACF5C-8E3A-0C4F-AA13-934AA0EE5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471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vince?utm_content=attributionCopyText&amp;utm_medium=referral&amp;utm_source=pexel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freshly-baked-pizza-2295285/?utm_content=attributionCopyText&amp;utm_medium=referral&amp;utm_source=pexe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1652721"/>
            <a:ext cx="3972854" cy="1346992"/>
          </a:xfrm>
        </p:spPr>
        <p:txBody>
          <a:bodyPr/>
          <a:lstStyle/>
          <a:p>
            <a:r>
              <a:rPr lang="en" sz="3200" dirty="0"/>
              <a:t>Tasks and Alerts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831B1C8-3F7A-F541-8297-3D9FC53DEBA7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dirty="0"/>
              <a:t>Types of Alerts</a:t>
            </a:r>
          </a:p>
          <a:p>
            <a:r>
              <a:rPr lang="en-US" sz="1800" dirty="0"/>
              <a:t>Threshold</a:t>
            </a:r>
          </a:p>
          <a:p>
            <a:r>
              <a:rPr lang="en-US" sz="1800" dirty="0"/>
              <a:t>Deadman</a:t>
            </a:r>
          </a:p>
          <a:p>
            <a:pPr marL="95250" indent="0">
              <a:buNone/>
            </a:pPr>
            <a:r>
              <a:rPr lang="en-US" sz="1800" dirty="0"/>
              <a:t>Alerts are defined as</a:t>
            </a:r>
          </a:p>
          <a:p>
            <a:r>
              <a:rPr lang="en-US" sz="1800" dirty="0"/>
              <a:t>a base query</a:t>
            </a:r>
          </a:p>
          <a:p>
            <a:r>
              <a:rPr lang="en-US" sz="1800" dirty="0"/>
              <a:t>threshold criteria</a:t>
            </a:r>
          </a:p>
          <a:p>
            <a:r>
              <a:rPr lang="en-US" sz="1800" dirty="0"/>
              <a:t>condition mapping</a:t>
            </a:r>
          </a:p>
          <a:p>
            <a:r>
              <a:rPr lang="en-US" sz="1800" dirty="0"/>
              <a:t>notifications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AB95A-1736-2749-9A2D-C583E86A0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DA1F-2F09-A842-A0FD-18615675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35276-CEE4-3D4B-BAC4-39FCB6E5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87644-995D-FF42-9324-00588736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8AFBC-557F-FA47-A235-80E8852C8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 - </a:t>
            </a:r>
            <a:r>
              <a:rPr lang="en-GB" dirty="0"/>
              <a:t>Checks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0FF87-849D-6B44-A7D7-44721485818D}"/>
              </a:ext>
            </a:extLst>
          </p:cNvPr>
          <p:cNvSpPr/>
          <p:nvPr/>
        </p:nvSpPr>
        <p:spPr>
          <a:xfrm>
            <a:off x="684184" y="1828536"/>
            <a:ext cx="2782916" cy="23738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96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 – check view – query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321882" y="3273415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lang="en-GB" sz="1050" dirty="0">
              <a:solidFill>
                <a:schemeClr val="accent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4B33530-8FFE-814D-9192-FFC3E60D01CC}"/>
              </a:ext>
            </a:extLst>
          </p:cNvPr>
          <p:cNvSpPr/>
          <p:nvPr/>
        </p:nvSpPr>
        <p:spPr>
          <a:xfrm flipH="1" flipV="1">
            <a:off x="7244970" y="3642747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7" y="3516924"/>
            <a:ext cx="267908" cy="1058287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AEF0-8C88-3243-9F12-5278E6ED62CA}"/>
              </a:ext>
            </a:extLst>
          </p:cNvPr>
          <p:cNvSpPr txBox="1"/>
          <p:nvPr/>
        </p:nvSpPr>
        <p:spPr>
          <a:xfrm>
            <a:off x="5337313" y="5516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2461-9A37-D04D-9E92-0ACBFC67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DD703-9F1E-E246-893D-EB22CDD1D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2004FF4-893F-764F-963F-1CA8631B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2" y="1031410"/>
            <a:ext cx="6455038" cy="37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8" y="99334"/>
            <a:ext cx="8208392" cy="585247"/>
          </a:xfrm>
        </p:spPr>
        <p:txBody>
          <a:bodyPr/>
          <a:lstStyle/>
          <a:p>
            <a:r>
              <a:rPr lang="en-GB" dirty="0"/>
              <a:t>Alerts UI – check view – check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073329" y="3898306"/>
            <a:ext cx="1895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</a:p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6" y="3024642"/>
            <a:ext cx="311887" cy="1610858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577579-F35B-F047-BF65-D8B279BD1382}"/>
              </a:ext>
            </a:extLst>
          </p:cNvPr>
          <p:cNvSpPr/>
          <p:nvPr/>
        </p:nvSpPr>
        <p:spPr>
          <a:xfrm flipH="1" flipV="1">
            <a:off x="6851651" y="922117"/>
            <a:ext cx="1233901" cy="53586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98404"/>
              <a:gd name="connsiteY0" fmla="*/ 270829 h 300902"/>
              <a:gd name="connsiteX1" fmla="*/ 723014 w 1198404"/>
              <a:gd name="connsiteY1" fmla="*/ 292094 h 300902"/>
              <a:gd name="connsiteX2" fmla="*/ 361507 w 1198404"/>
              <a:gd name="connsiteY2" fmla="*/ 143238 h 300902"/>
              <a:gd name="connsiteX3" fmla="*/ 693176 w 1198404"/>
              <a:gd name="connsiteY3" fmla="*/ 38737 h 300902"/>
              <a:gd name="connsiteX4" fmla="*/ 1198404 w 1198404"/>
              <a:gd name="connsiteY4" fmla="*/ 71706 h 300902"/>
              <a:gd name="connsiteX0" fmla="*/ 0 w 1198404"/>
              <a:gd name="connsiteY0" fmla="*/ 452528 h 482601"/>
              <a:gd name="connsiteX1" fmla="*/ 723014 w 1198404"/>
              <a:gd name="connsiteY1" fmla="*/ 473793 h 482601"/>
              <a:gd name="connsiteX2" fmla="*/ 361507 w 1198404"/>
              <a:gd name="connsiteY2" fmla="*/ 324937 h 482601"/>
              <a:gd name="connsiteX3" fmla="*/ 693176 w 1198404"/>
              <a:gd name="connsiteY3" fmla="*/ 220436 h 482601"/>
              <a:gd name="connsiteX4" fmla="*/ 1198404 w 1198404"/>
              <a:gd name="connsiteY4" fmla="*/ 17 h 4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04" h="482601">
                <a:moveTo>
                  <a:pt x="0" y="452528"/>
                </a:moveTo>
                <a:cubicBezTo>
                  <a:pt x="331381" y="473793"/>
                  <a:pt x="662763" y="495058"/>
                  <a:pt x="723014" y="473793"/>
                </a:cubicBezTo>
                <a:cubicBezTo>
                  <a:pt x="783265" y="452528"/>
                  <a:pt x="366480" y="367163"/>
                  <a:pt x="361507" y="324937"/>
                </a:cubicBezTo>
                <a:cubicBezTo>
                  <a:pt x="356534" y="282711"/>
                  <a:pt x="583306" y="323217"/>
                  <a:pt x="693176" y="220436"/>
                </a:cubicBezTo>
                <a:cubicBezTo>
                  <a:pt x="803046" y="117655"/>
                  <a:pt x="1050283" y="-1649"/>
                  <a:pt x="1198404" y="17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D476D-7B4B-AC48-AA9D-87F53F652B35}"/>
              </a:ext>
            </a:extLst>
          </p:cNvPr>
          <p:cNvSpPr/>
          <p:nvPr/>
        </p:nvSpPr>
        <p:spPr>
          <a:xfrm>
            <a:off x="7227453" y="112611"/>
            <a:ext cx="1816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 &lt; temp &gt; 120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29C9683-EF4F-DC4E-96E6-7A2368364E9D}"/>
              </a:ext>
            </a:extLst>
          </p:cNvPr>
          <p:cNvSpPr/>
          <p:nvPr/>
        </p:nvSpPr>
        <p:spPr>
          <a:xfrm flipH="1">
            <a:off x="6840374" y="1589642"/>
            <a:ext cx="1261394" cy="341717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86070"/>
              <a:gd name="connsiteY0" fmla="*/ 565134 h 595207"/>
              <a:gd name="connsiteX1" fmla="*/ 723014 w 1186070"/>
              <a:gd name="connsiteY1" fmla="*/ 586399 h 595207"/>
              <a:gd name="connsiteX2" fmla="*/ 361507 w 1186070"/>
              <a:gd name="connsiteY2" fmla="*/ 437543 h 595207"/>
              <a:gd name="connsiteX3" fmla="*/ 693176 w 1186070"/>
              <a:gd name="connsiteY3" fmla="*/ 333042 h 595207"/>
              <a:gd name="connsiteX4" fmla="*/ 1186070 w 1186070"/>
              <a:gd name="connsiteY4" fmla="*/ 8 h 595207"/>
              <a:gd name="connsiteX0" fmla="*/ 0 w 1225107"/>
              <a:gd name="connsiteY0" fmla="*/ 277677 h 307750"/>
              <a:gd name="connsiteX1" fmla="*/ 723014 w 1225107"/>
              <a:gd name="connsiteY1" fmla="*/ 298942 h 307750"/>
              <a:gd name="connsiteX2" fmla="*/ 361507 w 1225107"/>
              <a:gd name="connsiteY2" fmla="*/ 150086 h 307750"/>
              <a:gd name="connsiteX3" fmla="*/ 693176 w 1225107"/>
              <a:gd name="connsiteY3" fmla="*/ 45585 h 307750"/>
              <a:gd name="connsiteX4" fmla="*/ 1225107 w 1225107"/>
              <a:gd name="connsiteY4" fmla="*/ 47384 h 30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107" h="307750">
                <a:moveTo>
                  <a:pt x="0" y="277677"/>
                </a:moveTo>
                <a:cubicBezTo>
                  <a:pt x="331381" y="298942"/>
                  <a:pt x="662763" y="320207"/>
                  <a:pt x="723014" y="298942"/>
                </a:cubicBezTo>
                <a:cubicBezTo>
                  <a:pt x="783265" y="277677"/>
                  <a:pt x="366480" y="192312"/>
                  <a:pt x="361507" y="150086"/>
                </a:cubicBezTo>
                <a:cubicBezTo>
                  <a:pt x="356534" y="107860"/>
                  <a:pt x="583306" y="148366"/>
                  <a:pt x="693176" y="45585"/>
                </a:cubicBezTo>
                <a:cubicBezTo>
                  <a:pt x="803046" y="-57196"/>
                  <a:pt x="1076986" y="45718"/>
                  <a:pt x="1225107" y="47384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D066C-7F46-FA4D-A90D-CE70E92C6CE7}"/>
              </a:ext>
            </a:extLst>
          </p:cNvPr>
          <p:cNvSpPr/>
          <p:nvPr/>
        </p:nvSpPr>
        <p:spPr>
          <a:xfrm>
            <a:off x="7243254" y="1909463"/>
            <a:ext cx="1816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OK condition</a:t>
            </a:r>
            <a:b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 &gt; temp &lt; 120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C0CDF50-6002-9C43-A884-2C4E5A1D1693}"/>
              </a:ext>
            </a:extLst>
          </p:cNvPr>
          <p:cNvSpPr/>
          <p:nvPr/>
        </p:nvSpPr>
        <p:spPr>
          <a:xfrm>
            <a:off x="7266349" y="3603937"/>
            <a:ext cx="1435388" cy="340520"/>
          </a:xfrm>
          <a:custGeom>
            <a:avLst/>
            <a:gdLst>
              <a:gd name="connsiteX0" fmla="*/ 414670 w 980257"/>
              <a:gd name="connsiteY0" fmla="*/ 289517 h 289517"/>
              <a:gd name="connsiteX1" fmla="*/ 978196 w 980257"/>
              <a:gd name="connsiteY1" fmla="*/ 246987 h 289517"/>
              <a:gd name="connsiteX2" fmla="*/ 616689 w 980257"/>
              <a:gd name="connsiteY2" fmla="*/ 108763 h 289517"/>
              <a:gd name="connsiteX3" fmla="*/ 946298 w 980257"/>
              <a:gd name="connsiteY3" fmla="*/ 2438 h 289517"/>
              <a:gd name="connsiteX4" fmla="*/ 680484 w 980257"/>
              <a:gd name="connsiteY4" fmla="*/ 215089 h 289517"/>
              <a:gd name="connsiteX5" fmla="*/ 372140 w 980257"/>
              <a:gd name="connsiteY5" fmla="*/ 55600 h 289517"/>
              <a:gd name="connsiteX6" fmla="*/ 0 w 980257"/>
              <a:gd name="connsiteY6" fmla="*/ 55600 h 289517"/>
              <a:gd name="connsiteX0" fmla="*/ 414670 w 980340"/>
              <a:gd name="connsiteY0" fmla="*/ 249265 h 249265"/>
              <a:gd name="connsiteX1" fmla="*/ 978196 w 980340"/>
              <a:gd name="connsiteY1" fmla="*/ 206735 h 249265"/>
              <a:gd name="connsiteX2" fmla="*/ 616689 w 980340"/>
              <a:gd name="connsiteY2" fmla="*/ 68511 h 249265"/>
              <a:gd name="connsiteX3" fmla="*/ 849022 w 980340"/>
              <a:gd name="connsiteY3" fmla="*/ 59462 h 249265"/>
              <a:gd name="connsiteX4" fmla="*/ 680484 w 980340"/>
              <a:gd name="connsiteY4" fmla="*/ 174837 h 249265"/>
              <a:gd name="connsiteX5" fmla="*/ 372140 w 980340"/>
              <a:gd name="connsiteY5" fmla="*/ 15348 h 249265"/>
              <a:gd name="connsiteX6" fmla="*/ 0 w 980340"/>
              <a:gd name="connsiteY6" fmla="*/ 15348 h 249265"/>
              <a:gd name="connsiteX0" fmla="*/ 414670 w 983909"/>
              <a:gd name="connsiteY0" fmla="*/ 249265 h 249265"/>
              <a:gd name="connsiteX1" fmla="*/ 978196 w 983909"/>
              <a:gd name="connsiteY1" fmla="*/ 206735 h 249265"/>
              <a:gd name="connsiteX2" fmla="*/ 713965 w 983909"/>
              <a:gd name="connsiteY2" fmla="*/ 87966 h 249265"/>
              <a:gd name="connsiteX3" fmla="*/ 849022 w 983909"/>
              <a:gd name="connsiteY3" fmla="*/ 59462 h 249265"/>
              <a:gd name="connsiteX4" fmla="*/ 680484 w 983909"/>
              <a:gd name="connsiteY4" fmla="*/ 174837 h 249265"/>
              <a:gd name="connsiteX5" fmla="*/ 372140 w 983909"/>
              <a:gd name="connsiteY5" fmla="*/ 15348 h 249265"/>
              <a:gd name="connsiteX6" fmla="*/ 0 w 983909"/>
              <a:gd name="connsiteY6" fmla="*/ 15348 h 249265"/>
              <a:gd name="connsiteX0" fmla="*/ 857278 w 1426517"/>
              <a:gd name="connsiteY0" fmla="*/ 243927 h 243927"/>
              <a:gd name="connsiteX1" fmla="*/ 1420804 w 1426517"/>
              <a:gd name="connsiteY1" fmla="*/ 201397 h 243927"/>
              <a:gd name="connsiteX2" fmla="*/ 1156573 w 1426517"/>
              <a:gd name="connsiteY2" fmla="*/ 82628 h 243927"/>
              <a:gd name="connsiteX3" fmla="*/ 1291630 w 1426517"/>
              <a:gd name="connsiteY3" fmla="*/ 54124 h 243927"/>
              <a:gd name="connsiteX4" fmla="*/ 1123092 w 1426517"/>
              <a:gd name="connsiteY4" fmla="*/ 169499 h 243927"/>
              <a:gd name="connsiteX5" fmla="*/ 814748 w 1426517"/>
              <a:gd name="connsiteY5" fmla="*/ 10010 h 243927"/>
              <a:gd name="connsiteX6" fmla="*/ 0 w 1426517"/>
              <a:gd name="connsiteY6" fmla="*/ 24602 h 243927"/>
              <a:gd name="connsiteX0" fmla="*/ 634601 w 1435388"/>
              <a:gd name="connsiteY0" fmla="*/ 338684 h 338684"/>
              <a:gd name="connsiteX1" fmla="*/ 1420804 w 1435388"/>
              <a:gd name="connsiteY1" fmla="*/ 201397 h 338684"/>
              <a:gd name="connsiteX2" fmla="*/ 1156573 w 1435388"/>
              <a:gd name="connsiteY2" fmla="*/ 82628 h 338684"/>
              <a:gd name="connsiteX3" fmla="*/ 1291630 w 1435388"/>
              <a:gd name="connsiteY3" fmla="*/ 54124 h 338684"/>
              <a:gd name="connsiteX4" fmla="*/ 1123092 w 1435388"/>
              <a:gd name="connsiteY4" fmla="*/ 169499 h 338684"/>
              <a:gd name="connsiteX5" fmla="*/ 814748 w 1435388"/>
              <a:gd name="connsiteY5" fmla="*/ 10010 h 338684"/>
              <a:gd name="connsiteX6" fmla="*/ 0 w 1435388"/>
              <a:gd name="connsiteY6" fmla="*/ 24602 h 338684"/>
              <a:gd name="connsiteX0" fmla="*/ 634601 w 1435388"/>
              <a:gd name="connsiteY0" fmla="*/ 338684 h 340520"/>
              <a:gd name="connsiteX1" fmla="*/ 1420804 w 1435388"/>
              <a:gd name="connsiteY1" fmla="*/ 201397 h 340520"/>
              <a:gd name="connsiteX2" fmla="*/ 1156573 w 1435388"/>
              <a:gd name="connsiteY2" fmla="*/ 82628 h 340520"/>
              <a:gd name="connsiteX3" fmla="*/ 1291630 w 1435388"/>
              <a:gd name="connsiteY3" fmla="*/ 54124 h 340520"/>
              <a:gd name="connsiteX4" fmla="*/ 1123092 w 1435388"/>
              <a:gd name="connsiteY4" fmla="*/ 169499 h 340520"/>
              <a:gd name="connsiteX5" fmla="*/ 814748 w 1435388"/>
              <a:gd name="connsiteY5" fmla="*/ 10010 h 340520"/>
              <a:gd name="connsiteX6" fmla="*/ 0 w 1435388"/>
              <a:gd name="connsiteY6" fmla="*/ 24602 h 34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388" h="340520">
                <a:moveTo>
                  <a:pt x="634601" y="338684"/>
                </a:moveTo>
                <a:cubicBezTo>
                  <a:pt x="1183798" y="356171"/>
                  <a:pt x="1333809" y="244073"/>
                  <a:pt x="1420804" y="201397"/>
                </a:cubicBezTo>
                <a:cubicBezTo>
                  <a:pt x="1507799" y="158721"/>
                  <a:pt x="1178102" y="107173"/>
                  <a:pt x="1156573" y="82628"/>
                </a:cubicBezTo>
                <a:cubicBezTo>
                  <a:pt x="1135044" y="58083"/>
                  <a:pt x="1297210" y="39646"/>
                  <a:pt x="1291630" y="54124"/>
                </a:cubicBezTo>
                <a:cubicBezTo>
                  <a:pt x="1286050" y="68603"/>
                  <a:pt x="1202572" y="176851"/>
                  <a:pt x="1123092" y="169499"/>
                </a:cubicBezTo>
                <a:cubicBezTo>
                  <a:pt x="1043612" y="162147"/>
                  <a:pt x="1001930" y="34159"/>
                  <a:pt x="814748" y="10010"/>
                </a:cubicBezTo>
                <a:cubicBezTo>
                  <a:pt x="627566" y="-14139"/>
                  <a:pt x="129363" y="11311"/>
                  <a:pt x="0" y="24602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7D7B7-35C2-DA47-A635-99B1212C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3E2-DF4E-BD4F-9BD6-B056790B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8" name="Picture 7" descr="A picture containing text, monitor, screenshot, screen&#10;&#10;Description automatically generated">
            <a:extLst>
              <a:ext uri="{FF2B5EF4-FFF2-40B4-BE49-F238E27FC236}">
                <a16:creationId xmlns:a16="http://schemas.microsoft.com/office/drawing/2014/main" id="{33D08CDB-8174-5642-8409-2A33A0C7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2" y="839001"/>
            <a:ext cx="6570916" cy="38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80420-8AD2-6B45-A0A5-E523C833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5226946" y="1601126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6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FD97B3-269C-294B-A249-00FA9B7A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1168-17EC-A84A-A3CD-B5EC727E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AF55-E93B-5647-A503-4EBFA95B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36879-7389-B948-A2CE-731EBFE75E65}"/>
              </a:ext>
            </a:extLst>
          </p:cNvPr>
          <p:cNvSpPr/>
          <p:nvPr/>
        </p:nvSpPr>
        <p:spPr>
          <a:xfrm>
            <a:off x="5345084" y="1244339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7238-A77A-BF4C-90DB-9B3688392A08}"/>
              </a:ext>
            </a:extLst>
          </p:cNvPr>
          <p:cNvSpPr/>
          <p:nvPr/>
        </p:nvSpPr>
        <p:spPr>
          <a:xfrm>
            <a:off x="252880" y="54703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AE129-EAE9-DE44-B4FC-60C014EB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72" y="762524"/>
            <a:ext cx="4529883" cy="38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1543CF-7E9A-6F41-80F9-1F607DA5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67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51FA60-A913-2B40-B36C-A3A1CF6E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15731-7E42-BC42-993A-F49393D45FC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B2B4C-B99E-7349-A898-AE18FF7AE842}"/>
              </a:ext>
            </a:extLst>
          </p:cNvPr>
          <p:cNvSpPr/>
          <p:nvPr/>
        </p:nvSpPr>
        <p:spPr>
          <a:xfrm>
            <a:off x="252880" y="586256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AC0-7CFC-5E46-BF6F-ECED27E7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7333-AFFD-1946-8165-8034B8D6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E640D-86A6-204B-8281-C58A3BC2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319637"/>
            <a:ext cx="4771042" cy="4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71CB-AA03-1146-931F-AD3B582B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Alters history and notification on Slack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55A35-68BB-E94C-B936-7AE99E40E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2CB57-3BA6-1D4E-9150-7AC6D5ED8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6F2CD-ED63-EF4F-B642-DDD1410E2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9"/>
          <a:stretch/>
        </p:blipFill>
        <p:spPr>
          <a:xfrm>
            <a:off x="463540" y="1194848"/>
            <a:ext cx="8259148" cy="3440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69392-39BC-ED49-A99B-B991C4107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57858">
            <a:off x="3953385" y="3306976"/>
            <a:ext cx="4025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035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08682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E52-7B4B-8545-99EA-A775424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Flux for continuous processing and analysis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C43F-CC38-9D41-8839-13E15A847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8AC62-0307-E744-B9CF-E11D9749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85449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A45A-099D-2147-BEC9-4A793DF7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5332FAE5-E483-2B4F-8E1B-450D1C9A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manuele Della Valle">
            <a:extLst>
              <a:ext uri="{FF2B5EF4-FFF2-40B4-BE49-F238E27FC236}">
                <a16:creationId xmlns:a16="http://schemas.microsoft.com/office/drawing/2014/main" id="{2C378548-CEAF-FB48-B076-F2E9498AD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r="6223"/>
          <a:stretch/>
        </p:blipFill>
        <p:spPr bwMode="auto">
          <a:xfrm>
            <a:off x="4785756" y="1244339"/>
            <a:ext cx="3886134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F3111-03DE-C44E-98B3-9E133BA3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are Written in the Flux Language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3263C-AA15-6344-884F-F22F6CFE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need to learn a separate language to write Tasks</a:t>
            </a:r>
          </a:p>
          <a:p>
            <a:r>
              <a:rPr lang="en-GB" dirty="0"/>
              <a:t>No need to use separate tools for debugging Tasks </a:t>
            </a:r>
          </a:p>
          <a:p>
            <a:r>
              <a:rPr lang="en-GB" dirty="0"/>
              <a:t>Tasks define all options within the script for portability</a:t>
            </a:r>
          </a:p>
          <a:p>
            <a:r>
              <a:rPr lang="en-GB" dirty="0"/>
              <a:t>Options include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Run Interval: every in CRON syntax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Tasks are self contained and can be imported / exported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2BAD1-68DB-DE44-B343-0F33B5298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1A07-97BA-FA4B-BB70-063540B7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07F4-B3D4-6E48-9F67-F6B2C0DD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3765946"/>
            <a:ext cx="7558914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CF59-204D-654C-8E00-0166B0FF4709}"/>
              </a:ext>
            </a:extLst>
          </p:cNvPr>
          <p:cNvSpPr/>
          <p:nvPr/>
        </p:nvSpPr>
        <p:spPr>
          <a:xfrm>
            <a:off x="6581553" y="1041991"/>
            <a:ext cx="2243470" cy="3157869"/>
          </a:xfrm>
          <a:prstGeom prst="rect">
            <a:avLst/>
          </a:prstGeom>
          <a:solidFill>
            <a:srgbClr val="20202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5739-68B7-3B4B-B46D-9D6440D80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continuously write back to the storage the results of the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98"/>
          <a:stretch/>
        </p:blipFill>
        <p:spPr>
          <a:xfrm rot="16200000">
            <a:off x="2020574" y="-240982"/>
            <a:ext cx="3025211" cy="613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A177C-AA87-8F4F-939C-16EAD2E5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34886" r="21657" b="52497"/>
          <a:stretch/>
        </p:blipFill>
        <p:spPr>
          <a:xfrm rot="16200000">
            <a:off x="5894966" y="2154651"/>
            <a:ext cx="3025211" cy="1375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613B-5838-1A47-95B5-97B7340B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ED96-D400-1145-97A1-9A157275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8EC0-A524-C140-BA86-7A2864DF6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1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from(bucket: "training")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range(start: -30s)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r._measurement</a:t>
            </a:r>
            <a:r>
              <a:rPr lang="en-GB" sz="1800" dirty="0">
                <a:latin typeface="Courier" pitchFamily="2" charset="0"/>
              </a:rPr>
              <a:t> == "</a:t>
            </a:r>
            <a:r>
              <a:rPr lang="en-GB" sz="1800" dirty="0" err="1">
                <a:latin typeface="Courier" pitchFamily="2" charset="0"/>
              </a:rPr>
              <a:t>iot</a:t>
            </a:r>
            <a:r>
              <a:rPr lang="en-GB" sz="1800" dirty="0">
                <a:latin typeface="Courier" pitchFamily="2" charset="0"/>
              </a:rPr>
              <a:t>-oven"))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r._field</a:t>
            </a:r>
            <a:r>
              <a:rPr lang="en-GB" sz="1800" dirty="0">
                <a:latin typeface="Courier" pitchFamily="2" charset="0"/>
              </a:rPr>
              <a:t> == "temperature"))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r.sensor</a:t>
            </a:r>
            <a:r>
              <a:rPr lang="en-GB" sz="1800" dirty="0">
                <a:latin typeface="Courier" pitchFamily="2" charset="0"/>
              </a:rPr>
              <a:t> == "S1"))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mean()</a:t>
            </a:r>
          </a:p>
          <a:p>
            <a:pPr marL="95250" indent="0">
              <a:buNone/>
            </a:pPr>
            <a:br>
              <a:rPr lang="en-GB" sz="1800" dirty="0">
                <a:latin typeface="Courier" pitchFamily="2" charset="0"/>
              </a:rPr>
            </a:br>
            <a:endParaRPr lang="en-GB" sz="1800" dirty="0"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DC1B2-A8A6-6445-AC94-D28C4B839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6034-9665-2649-85B3-BE74509E5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1C69-8BD3-BA47-956A-177C06C5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it as a task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74B19-C2D4-9040-B4D4-11CE493A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412DA-B0B8-2B48-8999-D8C8EF82D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145948-4DCF-B04A-88B5-98B24AD09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3"/>
          <a:stretch/>
        </p:blipFill>
        <p:spPr>
          <a:xfrm>
            <a:off x="463541" y="1241167"/>
            <a:ext cx="6808002" cy="34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0395-E4CC-034C-8658-391B5D5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it is in the Task pane …  let’s run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669F3-BE1F-BE40-A0EA-43F3D1F06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EE09E-AF01-6848-903C-7F65DDD44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4CE875-D819-F94A-98CA-CD72638C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59"/>
          <a:stretch/>
        </p:blipFill>
        <p:spPr>
          <a:xfrm>
            <a:off x="393467" y="1194848"/>
            <a:ext cx="8286993" cy="3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gives an error,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7F51-68E2-994A-B598-70457DD9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C115-9BCE-F043-881E-D67360D3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7682021" y="175881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19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7653208" y="313176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7228104" y="1391248"/>
            <a:ext cx="405873" cy="137832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7228104" y="2769577"/>
            <a:ext cx="405873" cy="1403637"/>
          </a:xfrm>
          <a:prstGeom prst="rightBrace">
            <a:avLst>
              <a:gd name="adj1" fmla="val 3191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[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  <a:r>
              <a:rPr lang="it-IT" sz="1100" dirty="0" err="1">
                <a:solidFill>
                  <a:schemeClr val="bg1"/>
                </a:solidFill>
              </a:rPr>
              <a:t>Gartner</a:t>
            </a:r>
            <a:r>
              <a:rPr lang="it-IT" sz="1100" dirty="0">
                <a:solidFill>
                  <a:schemeClr val="bg1"/>
                </a:solidFill>
              </a:rPr>
              <a:t>]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33D0-C2F2-4E4D-952C-66497B46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63C0-ECCE-A944-90C9-79F76162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not the missing </a:t>
            </a:r>
            <a:r>
              <a:rPr lang="en-GB" dirty="0">
                <a:solidFill>
                  <a:srgbClr val="8050EA"/>
                </a:solidFill>
              </a:rPr>
              <a:t>to() </a:t>
            </a:r>
            <a:r>
              <a:rPr lang="en-GB" dirty="0"/>
              <a:t>… the UI added it for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to(</a:t>
            </a:r>
            <a:r>
              <a:rPr lang="en-GB" dirty="0">
                <a:latin typeface="Courier" pitchFamily="2" charset="0"/>
              </a:rPr>
              <a:t>bucket: </a:t>
            </a:r>
            <a:r>
              <a:rPr lang="en-GB" dirty="0"/>
              <a:t>&lt;&lt;name&gt;&gt;</a:t>
            </a:r>
            <a:r>
              <a:rPr lang="en-GB" dirty="0">
                <a:latin typeface="Courier" pitchFamily="2" charset="0"/>
              </a:rPr>
              <a:t>,</a:t>
            </a:r>
            <a:r>
              <a:rPr lang="en-GB" dirty="0"/>
              <a:t> org:&lt;&lt;organization&gt;&gt;</a:t>
            </a: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...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to(</a:t>
            </a:r>
            <a:r>
              <a:rPr lang="en-GB" sz="1600" dirty="0">
                <a:latin typeface="Courier" pitchFamily="2" charset="0"/>
              </a:rPr>
              <a:t>bucket: ”bar", org:”</a:t>
            </a:r>
            <a:r>
              <a:rPr lang="en-GB" sz="1600" dirty="0" err="1">
                <a:latin typeface="Courier" pitchFamily="2" charset="0"/>
              </a:rPr>
              <a:t>some@quantiaconsulting.com</a:t>
            </a:r>
            <a:r>
              <a:rPr lang="en-GB" sz="1600" dirty="0">
                <a:latin typeface="Courier" pitchFamily="2" charset="0"/>
              </a:rPr>
              <a:t>"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CFAE6-4E06-3541-81BA-1746461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5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10F4-94EC-694D-877D-AC2E7C5C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9ABC2-47D7-E643-806C-D2EBA25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data format does not comply with </a:t>
            </a:r>
            <a:r>
              <a:rPr lang="en-US" dirty="0" err="1"/>
              <a:t>InfluxDB</a:t>
            </a:r>
            <a:r>
              <a:rPr lang="en-US" dirty="0"/>
              <a:t> data model: 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  <a:latin typeface="Courier" pitchFamily="2" charset="0"/>
              </a:rPr>
              <a:t>_time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r>
              <a:rPr lang="en-US" dirty="0"/>
              <a:t>is missing</a:t>
            </a:r>
          </a:p>
          <a:p>
            <a:r>
              <a:rPr lang="en-US" dirty="0"/>
              <a:t>Moreover, semantically, the name of the field is still the one of the original observation:</a:t>
            </a:r>
          </a:p>
          <a:p>
            <a:pPr lvl="1"/>
            <a:r>
              <a:rPr lang="en-US" dirty="0"/>
              <a:t>We may want to rename it in </a:t>
            </a:r>
            <a:r>
              <a:rPr lang="en-US" sz="1700" dirty="0">
                <a:solidFill>
                  <a:schemeClr val="accent6"/>
                </a:solidFill>
                <a:latin typeface="Courier" pitchFamily="2" charset="0"/>
              </a:rPr>
              <a:t>AvgTemperatureEvery30s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4ACCA-7401-B940-8798-0D40CFD7D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B257-5002-834B-9069-D1B0759C0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A77-303C-3C4D-9BBA-31C4A0C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 :-)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A135C-572E-1B47-A06E-E900644C0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from(bucket: "training")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range(start: -30s)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</a:t>
            </a:r>
            <a:r>
              <a:rPr lang="en-GB" sz="1600" dirty="0" err="1">
                <a:latin typeface="Courier" pitchFamily="2" charset="0"/>
              </a:rPr>
              <a:t>iot</a:t>
            </a:r>
            <a:r>
              <a:rPr lang="en-GB" sz="1600" dirty="0">
                <a:latin typeface="Courier" pitchFamily="2" charset="0"/>
              </a:rPr>
              <a:t>-oven"))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</a:t>
            </a:r>
            <a:r>
              <a:rPr lang="en-GB" sz="1600" dirty="0" err="1">
                <a:latin typeface="Courier" pitchFamily="2" charset="0"/>
              </a:rPr>
              <a:t>r._field</a:t>
            </a:r>
            <a:r>
              <a:rPr lang="en-GB" sz="1600" dirty="0">
                <a:latin typeface="Courier" pitchFamily="2" charset="0"/>
              </a:rPr>
              <a:t> == "temperature"))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mean()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|&gt; map(</a:t>
            </a:r>
            <a:r>
              <a:rPr lang="en-GB" sz="1600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: (r) =&gt; ({r with _time: </a:t>
            </a:r>
            <a:r>
              <a:rPr lang="en-GB" sz="1600" dirty="0" err="1">
                <a:solidFill>
                  <a:schemeClr val="accent1"/>
                </a:solidFill>
                <a:latin typeface="Courier" pitchFamily="2" charset="0"/>
              </a:rPr>
              <a:t>r._stop</a:t>
            </a: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}))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accent6"/>
                </a:solidFill>
                <a:latin typeface="Courier" pitchFamily="2" charset="0"/>
              </a:rPr>
              <a:t>|&gt; map(</a:t>
            </a:r>
            <a:r>
              <a:rPr lang="en-GB" sz="1600" dirty="0" err="1">
                <a:solidFill>
                  <a:schemeClr val="accent6"/>
                </a:solidFill>
                <a:latin typeface="Courier" pitchFamily="2" charset="0"/>
              </a:rPr>
              <a:t>fn</a:t>
            </a:r>
            <a:r>
              <a:rPr lang="en-GB" sz="1600" dirty="0">
                <a:solidFill>
                  <a:schemeClr val="accent6"/>
                </a:solidFill>
                <a:latin typeface="Courier" pitchFamily="2" charset="0"/>
              </a:rPr>
              <a:t>: (r) =&gt; ({r with _field: "AvgTemperatureEvery30s"}))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to(bucket: "training", org: "…@</a:t>
            </a:r>
            <a:r>
              <a:rPr lang="en-GB" sz="1600" dirty="0" err="1">
                <a:latin typeface="Courier" pitchFamily="2" charset="0"/>
              </a:rPr>
              <a:t>quantiaconsulting.com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F74E7-39F8-6C4E-8FE8-C9EF9FE9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333C-A577-7B4C-939F-382EACE9B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0964-82C5-614F-BC96-5069B450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visualize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310CF-DFAF-4F4B-AB80-FA04AE30C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EAC-BBE3-014E-9B86-A166FB3C5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618A0D-0861-294B-AE5A-0AD29B7DE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17"/>
          <a:stretch/>
        </p:blipFill>
        <p:spPr>
          <a:xfrm>
            <a:off x="413831" y="1194848"/>
            <a:ext cx="6987094" cy="34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2834EE4-273A-D341-AAB5-5B970118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</a:t>
            </a:r>
            <a:r>
              <a:rPr lang="en-US"/>
              <a:t>and Alerts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B1F3-1C67-344A-A294-9032CA9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vs. Autonomous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B8C7-5B47-AA46-97F6-30757DC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0" y="1194848"/>
            <a:ext cx="6872925" cy="2292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6BC3-E556-ED43-B2CA-03A19C17A014}"/>
              </a:ext>
            </a:extLst>
          </p:cNvPr>
          <p:cNvSpPr/>
          <p:nvPr/>
        </p:nvSpPr>
        <p:spPr>
          <a:xfrm>
            <a:off x="288788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5801-A7B6-C144-8F3F-D10326E2FAF9}"/>
              </a:ext>
            </a:extLst>
          </p:cNvPr>
          <p:cNvSpPr/>
          <p:nvPr/>
        </p:nvSpPr>
        <p:spPr>
          <a:xfrm>
            <a:off x="526673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7E2A7-DD9F-DC44-88FB-240CB616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5" y="3557082"/>
            <a:ext cx="2577372" cy="1127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F73741-A919-0E42-87F8-23D852E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77" y="3557082"/>
            <a:ext cx="2577372" cy="11279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9DE879-AF1A-8143-AC4A-16295EAD9228}"/>
              </a:ext>
            </a:extLst>
          </p:cNvPr>
          <p:cNvSpPr/>
          <p:nvPr/>
        </p:nvSpPr>
        <p:spPr>
          <a:xfrm>
            <a:off x="1484265" y="3546449"/>
            <a:ext cx="2577372" cy="717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95A14-E753-BD4D-AC10-A4F4F47D9079}"/>
              </a:ext>
            </a:extLst>
          </p:cNvPr>
          <p:cNvSpPr/>
          <p:nvPr/>
        </p:nvSpPr>
        <p:spPr>
          <a:xfrm>
            <a:off x="5078077" y="4263654"/>
            <a:ext cx="2577371" cy="415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8A53-3CF2-6943-995D-D0FB3C2C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848C-2A7D-C049-8587-1ABA85A2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2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5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 vs. Continuous autonomous monitoring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anuele Della Valle">
            <a:extLst>
              <a:ext uri="{FF2B5EF4-FFF2-40B4-BE49-F238E27FC236}">
                <a16:creationId xmlns:a16="http://schemas.microsoft.com/office/drawing/2014/main" id="{4E24382B-1AAE-AB40-BF03-6515B9E88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r="6223"/>
          <a:stretch/>
        </p:blipFill>
        <p:spPr bwMode="auto">
          <a:xfrm>
            <a:off x="4785756" y="1244339"/>
            <a:ext cx="3886134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91D3-DF77-B543-8194-FA169DAC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Anomalous Mozzarella Melting Temperature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67CC-4EE3-C94D-A257-AAD15AE63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5A6C0-B721-FD40-8F39-EDE756BE6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61D2E-B164-8A4A-A9FF-5DF455D79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1D2214A-32AE-7742-9848-220C5A912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29" b="55647"/>
          <a:stretch/>
        </p:blipFill>
        <p:spPr>
          <a:xfrm>
            <a:off x="463540" y="1244339"/>
            <a:ext cx="5781921" cy="3391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D0433A-61CC-614F-B417-1293E099B43F}"/>
              </a:ext>
            </a:extLst>
          </p:cNvPr>
          <p:cNvSpPr/>
          <p:nvPr/>
        </p:nvSpPr>
        <p:spPr>
          <a:xfrm>
            <a:off x="4969150" y="4475651"/>
            <a:ext cx="127631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00" dirty="0">
                <a:solidFill>
                  <a:schemeClr val="tx1"/>
                </a:solidFill>
              </a:rPr>
              <a:t>Photo by </a:t>
            </a:r>
            <a:r>
              <a:rPr lang="en-GB" sz="5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Vincent Rivaud</a:t>
            </a:r>
            <a:r>
              <a:rPr lang="en-GB" sz="500" dirty="0">
                <a:solidFill>
                  <a:schemeClr val="tx1"/>
                </a:solidFill>
              </a:rPr>
              <a:t> from </a:t>
            </a:r>
            <a:r>
              <a:rPr lang="en-GB" sz="5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GB" sz="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4335</TotalTime>
  <Words>1297</Words>
  <Application>Microsoft Macintosh PowerPoint</Application>
  <PresentationFormat>On-screen Show (16:9)</PresentationFormat>
  <Paragraphs>193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Helvetica Neue</vt:lpstr>
      <vt:lpstr>Courier</vt:lpstr>
      <vt:lpstr>Calibri</vt:lpstr>
      <vt:lpstr>Rubik</vt:lpstr>
      <vt:lpstr>Arial</vt:lpstr>
      <vt:lpstr>Merriweather Sans</vt:lpstr>
      <vt:lpstr>Helvetica Neue Light</vt:lpstr>
      <vt:lpstr>Rubik Medium</vt:lpstr>
      <vt:lpstr>1_InfluxDays Template</vt:lpstr>
      <vt:lpstr>Tasks and Alerts</vt:lpstr>
      <vt:lpstr>Motivation</vt:lpstr>
      <vt:lpstr>Data-driven decision</vt:lpstr>
      <vt:lpstr>Interactive vs. Autonomous Monitoring</vt:lpstr>
      <vt:lpstr>Recall</vt:lpstr>
      <vt:lpstr>Interactive monitoring</vt:lpstr>
      <vt:lpstr>Interactive monitoring vs. Continuous autonomous monitoring </vt:lpstr>
      <vt:lpstr>Alerts</vt:lpstr>
      <vt:lpstr>Anomalous Mozzarella Melting Temperature</vt:lpstr>
      <vt:lpstr>Alerts</vt:lpstr>
      <vt:lpstr>Alert-UI</vt:lpstr>
      <vt:lpstr>Alert-UI - Checks</vt:lpstr>
      <vt:lpstr>Alerts UI – check view – query pane</vt:lpstr>
      <vt:lpstr>Alerts UI – check view – check pane</vt:lpstr>
      <vt:lpstr>Notifications</vt:lpstr>
      <vt:lpstr>Notifications</vt:lpstr>
      <vt:lpstr>Notifications</vt:lpstr>
      <vt:lpstr>Notifications</vt:lpstr>
      <vt:lpstr>Alters history and notification on Slack</vt:lpstr>
      <vt:lpstr>Tasks</vt:lpstr>
      <vt:lpstr>The power of Flux for continuous processing and analysis </vt:lpstr>
      <vt:lpstr>Tasks are Written in the Flux Language </vt:lpstr>
      <vt:lpstr>Recall the Data Lifecycle</vt:lpstr>
      <vt:lpstr>Tasks continuously write back to the storage the results of the analysis</vt:lpstr>
      <vt:lpstr>Let’s do some live coding</vt:lpstr>
      <vt:lpstr>Here we go</vt:lpstr>
      <vt:lpstr>Let’s save it as a task …</vt:lpstr>
      <vt:lpstr>Here it is in the Task pane …  let’s run it</vt:lpstr>
      <vt:lpstr>It gives an error, why?</vt:lpstr>
      <vt:lpstr>It’s not the missing to() … the UI added it for us</vt:lpstr>
      <vt:lpstr>What are we missing?</vt:lpstr>
      <vt:lpstr>Here we go :-)</vt:lpstr>
      <vt:lpstr>Let’s visualize the results</vt:lpstr>
      <vt:lpstr>Tasks and Alerts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142</cp:revision>
  <dcterms:modified xsi:type="dcterms:W3CDTF">2021-04-27T16:17:38Z</dcterms:modified>
</cp:coreProperties>
</file>